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9144000"/>
  <p:notesSz cx="6858000" cy="9144000"/>
  <p:embeddedFontLst>
    <p:embeddedFont>
      <p:font typeface="Proxima Nova"/>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ProximaNova-bold.fntdata"/><Relationship Id="rId11" Type="http://schemas.openxmlformats.org/officeDocument/2006/relationships/slide" Target="slides/slide7.xml"/><Relationship Id="rId22" Type="http://schemas.openxmlformats.org/officeDocument/2006/relationships/font" Target="fonts/ProximaNova-boldItalic.fntdata"/><Relationship Id="rId10" Type="http://schemas.openxmlformats.org/officeDocument/2006/relationships/slide" Target="slides/slide6.xml"/><Relationship Id="rId21" Type="http://schemas.openxmlformats.org/officeDocument/2006/relationships/font" Target="fonts/ProximaNova-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ProximaNova-regular.fnt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1143300" y="685800"/>
            <a:ext cx="4572000"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1143300" y="685800"/>
            <a:ext cx="4572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1143300" y="685800"/>
            <a:ext cx="4572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cxnSp>
        <p:nvCxnSpPr>
          <p:cNvPr id="10" name="Shape 10"/>
          <p:cNvCxnSpPr/>
          <p:nvPr/>
        </p:nvCxnSpPr>
        <p:spPr>
          <a:xfrm>
            <a:off x="0" y="3997533"/>
            <a:ext cx="9144000" cy="0"/>
          </a:xfrm>
          <a:prstGeom prst="straightConnector1">
            <a:avLst/>
          </a:prstGeom>
          <a:noFill/>
          <a:ln cap="flat" cmpd="sng" w="19050">
            <a:solidFill>
              <a:schemeClr val="lt2"/>
            </a:solidFill>
            <a:prstDash val="solid"/>
            <a:round/>
            <a:headEnd len="med" w="med" type="none"/>
            <a:tailEnd len="med" w="med" type="none"/>
          </a:ln>
        </p:spPr>
      </p:cxnSp>
      <p:sp>
        <p:nvSpPr>
          <p:cNvPr id="11" name="Shape 11"/>
          <p:cNvSpPr txBox="1"/>
          <p:nvPr>
            <p:ph type="ctrTitle"/>
          </p:nvPr>
        </p:nvSpPr>
        <p:spPr>
          <a:xfrm>
            <a:off x="510450" y="1676400"/>
            <a:ext cx="8123100" cy="2117999"/>
          </a:xfrm>
          <a:prstGeom prst="rect">
            <a:avLst/>
          </a:prstGeom>
        </p:spPr>
        <p:txBody>
          <a:bodyPr anchorCtr="0" anchor="b"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12" name="Shape 12"/>
          <p:cNvSpPr txBox="1"/>
          <p:nvPr>
            <p:ph idx="1" type="subTitle"/>
          </p:nvPr>
        </p:nvSpPr>
        <p:spPr>
          <a:xfrm>
            <a:off x="510450" y="4243083"/>
            <a:ext cx="8123100" cy="8400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400">
                <a:solidFill>
                  <a:schemeClr val="lt1"/>
                </a:solidFill>
              </a:defRPr>
            </a:lvl1pPr>
            <a:lvl2pPr lvl="1">
              <a:lnSpc>
                <a:spcPct val="100000"/>
              </a:lnSpc>
              <a:spcBef>
                <a:spcPts val="0"/>
              </a:spcBef>
              <a:spcAft>
                <a:spcPts val="0"/>
              </a:spcAft>
              <a:buClr>
                <a:schemeClr val="lt1"/>
              </a:buClr>
              <a:buSzPct val="100000"/>
              <a:buNone/>
              <a:defRPr sz="2400">
                <a:solidFill>
                  <a:schemeClr val="lt1"/>
                </a:solidFill>
              </a:defRPr>
            </a:lvl2pPr>
            <a:lvl3pPr lvl="2">
              <a:lnSpc>
                <a:spcPct val="100000"/>
              </a:lnSpc>
              <a:spcBef>
                <a:spcPts val="0"/>
              </a:spcBef>
              <a:spcAft>
                <a:spcPts val="0"/>
              </a:spcAft>
              <a:buClr>
                <a:schemeClr val="lt1"/>
              </a:buClr>
              <a:buSzPct val="100000"/>
              <a:buNone/>
              <a:defRPr sz="2400">
                <a:solidFill>
                  <a:schemeClr val="lt1"/>
                </a:solidFill>
              </a:defRPr>
            </a:lvl3pPr>
            <a:lvl4pPr lvl="3">
              <a:lnSpc>
                <a:spcPct val="100000"/>
              </a:lnSpc>
              <a:spcBef>
                <a:spcPts val="0"/>
              </a:spcBef>
              <a:spcAft>
                <a:spcPts val="0"/>
              </a:spcAft>
              <a:buClr>
                <a:schemeClr val="lt1"/>
              </a:buClr>
              <a:buSzPct val="100000"/>
              <a:buNone/>
              <a:defRPr sz="2400">
                <a:solidFill>
                  <a:schemeClr val="lt1"/>
                </a:solidFill>
              </a:defRPr>
            </a:lvl4pPr>
            <a:lvl5pPr lvl="4">
              <a:lnSpc>
                <a:spcPct val="100000"/>
              </a:lnSpc>
              <a:spcBef>
                <a:spcPts val="0"/>
              </a:spcBef>
              <a:spcAft>
                <a:spcPts val="0"/>
              </a:spcAft>
              <a:buClr>
                <a:schemeClr val="lt1"/>
              </a:buClr>
              <a:buSzPct val="100000"/>
              <a:buNone/>
              <a:defRPr sz="2400">
                <a:solidFill>
                  <a:schemeClr val="lt1"/>
                </a:solidFill>
              </a:defRPr>
            </a:lvl5pPr>
            <a:lvl6pPr lvl="5">
              <a:lnSpc>
                <a:spcPct val="100000"/>
              </a:lnSpc>
              <a:spcBef>
                <a:spcPts val="0"/>
              </a:spcBef>
              <a:spcAft>
                <a:spcPts val="0"/>
              </a:spcAft>
              <a:buClr>
                <a:schemeClr val="lt1"/>
              </a:buClr>
              <a:buSzPct val="100000"/>
              <a:buNone/>
              <a:defRPr sz="2400">
                <a:solidFill>
                  <a:schemeClr val="lt1"/>
                </a:solidFill>
              </a:defRPr>
            </a:lvl6pPr>
            <a:lvl7pPr lvl="6">
              <a:lnSpc>
                <a:spcPct val="100000"/>
              </a:lnSpc>
              <a:spcBef>
                <a:spcPts val="0"/>
              </a:spcBef>
              <a:spcAft>
                <a:spcPts val="0"/>
              </a:spcAft>
              <a:buClr>
                <a:schemeClr val="lt1"/>
              </a:buClr>
              <a:buSzPct val="100000"/>
              <a:buNone/>
              <a:defRPr sz="2400">
                <a:solidFill>
                  <a:schemeClr val="lt1"/>
                </a:solidFill>
              </a:defRPr>
            </a:lvl7pPr>
            <a:lvl8pPr lvl="7">
              <a:lnSpc>
                <a:spcPct val="100000"/>
              </a:lnSpc>
              <a:spcBef>
                <a:spcPts val="0"/>
              </a:spcBef>
              <a:spcAft>
                <a:spcPts val="0"/>
              </a:spcAft>
              <a:buClr>
                <a:schemeClr val="lt1"/>
              </a:buClr>
              <a:buSzPct val="100000"/>
              <a:buNone/>
              <a:defRPr sz="2400">
                <a:solidFill>
                  <a:schemeClr val="lt1"/>
                </a:solidFill>
              </a:defRPr>
            </a:lvl8pPr>
            <a:lvl9pPr lvl="8">
              <a:lnSpc>
                <a:spcPct val="100000"/>
              </a:lnSpc>
              <a:spcBef>
                <a:spcPts val="0"/>
              </a:spcBef>
              <a:spcAft>
                <a:spcPts val="0"/>
              </a:spcAft>
              <a:buClr>
                <a:schemeClr val="lt1"/>
              </a:buClr>
              <a:buSzPct val="100000"/>
              <a:buNone/>
              <a:defRPr sz="2400">
                <a:solidFill>
                  <a:schemeClr val="lt1"/>
                </a:solidFill>
              </a:defRPr>
            </a:lvl9pPr>
          </a:lstStyle>
          <a:p/>
        </p:txBody>
      </p:sp>
      <p:sp>
        <p:nvSpPr>
          <p:cNvPr id="13" name="Shape 13"/>
          <p:cNvSpPr txBox="1"/>
          <p:nvPr>
            <p:ph idx="12" type="sldNum"/>
          </p:nvPr>
        </p:nvSpPr>
        <p:spPr>
          <a:xfrm>
            <a:off x="8472457" y="6217622"/>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p:nvPr/>
        </p:nvSpPr>
        <p:spPr>
          <a:xfrm>
            <a:off x="0" y="6727600"/>
            <a:ext cx="9144000" cy="130499"/>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0" name="Shape 50"/>
          <p:cNvSpPr txBox="1"/>
          <p:nvPr>
            <p:ph type="title"/>
          </p:nvPr>
        </p:nvSpPr>
        <p:spPr>
          <a:xfrm>
            <a:off x="311700" y="1321966"/>
            <a:ext cx="8520599" cy="2557200"/>
          </a:xfrm>
          <a:prstGeom prst="rect">
            <a:avLst/>
          </a:prstGeom>
        </p:spPr>
        <p:txBody>
          <a:bodyPr anchorCtr="0" anchor="ctr"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4095066"/>
            <a:ext cx="8520599" cy="1202399"/>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72457" y="6217622"/>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6217622"/>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4" name="Shape 14"/>
        <p:cNvGrpSpPr/>
        <p:nvPr/>
      </p:nvGrpSpPr>
      <p:grpSpPr>
        <a:xfrm>
          <a:off x="0" y="0"/>
          <a:ext cx="0" cy="0"/>
          <a:chOff x="0" y="0"/>
          <a:chExt cx="0" cy="0"/>
        </a:xfrm>
      </p:grpSpPr>
      <p:cxnSp>
        <p:nvCxnSpPr>
          <p:cNvPr id="15" name="Shape 15"/>
          <p:cNvCxnSpPr/>
          <p:nvPr/>
        </p:nvCxnSpPr>
        <p:spPr>
          <a:xfrm>
            <a:off x="0" y="3997533"/>
            <a:ext cx="9144000" cy="0"/>
          </a:xfrm>
          <a:prstGeom prst="straightConnector1">
            <a:avLst/>
          </a:prstGeom>
          <a:noFill/>
          <a:ln cap="flat" cmpd="sng" w="19050">
            <a:solidFill>
              <a:schemeClr val="lt2"/>
            </a:solidFill>
            <a:prstDash val="solid"/>
            <a:round/>
            <a:headEnd len="med" w="med" type="none"/>
            <a:tailEnd len="med" w="med" type="none"/>
          </a:ln>
        </p:spPr>
      </p:cxnSp>
      <p:sp>
        <p:nvSpPr>
          <p:cNvPr id="16" name="Shape 16"/>
          <p:cNvSpPr txBox="1"/>
          <p:nvPr>
            <p:ph type="title"/>
          </p:nvPr>
        </p:nvSpPr>
        <p:spPr>
          <a:xfrm>
            <a:off x="510450" y="2743200"/>
            <a:ext cx="8123100" cy="1038300"/>
          </a:xfrm>
          <a:prstGeom prst="rect">
            <a:avLst/>
          </a:prstGeom>
        </p:spPr>
        <p:txBody>
          <a:bodyPr anchorCtr="0" anchor="b" bIns="91425" lIns="91425" rIns="91425" tIns="91425"/>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p:txBody>
      </p:sp>
      <p:sp>
        <p:nvSpPr>
          <p:cNvPr id="17" name="Shape 17"/>
          <p:cNvSpPr txBox="1"/>
          <p:nvPr>
            <p:ph idx="12" type="sldNum"/>
          </p:nvPr>
        </p:nvSpPr>
        <p:spPr>
          <a:xfrm>
            <a:off x="8472457" y="6217622"/>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a:off x="0" y="6727600"/>
            <a:ext cx="9144000" cy="130499"/>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0" name="Shape 20"/>
          <p:cNvSpPr txBox="1"/>
          <p:nvPr>
            <p:ph type="title"/>
          </p:nvPr>
        </p:nvSpPr>
        <p:spPr>
          <a:xfrm>
            <a:off x="311700" y="593366"/>
            <a:ext cx="8520599" cy="763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536633"/>
            <a:ext cx="8520599" cy="45551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72457" y="6217622"/>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593366"/>
            <a:ext cx="8520599" cy="763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536633"/>
            <a:ext cx="3999899" cy="4555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536633"/>
            <a:ext cx="3999899" cy="4555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72457" y="6217622"/>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593366"/>
            <a:ext cx="8520599" cy="763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72457" y="6217622"/>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740800"/>
            <a:ext cx="2807999" cy="1007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852800"/>
            <a:ext cx="2807999" cy="42393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72457" y="6217622"/>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5" name="Shape 35"/>
        <p:cNvGrpSpPr/>
        <p:nvPr/>
      </p:nvGrpSpPr>
      <p:grpSpPr>
        <a:xfrm>
          <a:off x="0" y="0"/>
          <a:ext cx="0" cy="0"/>
          <a:chOff x="0" y="0"/>
          <a:chExt cx="0" cy="0"/>
        </a:xfrm>
      </p:grpSpPr>
      <p:sp>
        <p:nvSpPr>
          <p:cNvPr id="36" name="Shape 36"/>
          <p:cNvSpPr txBox="1"/>
          <p:nvPr>
            <p:ph type="title"/>
          </p:nvPr>
        </p:nvSpPr>
        <p:spPr>
          <a:xfrm>
            <a:off x="490250" y="701800"/>
            <a:ext cx="5797500" cy="5454299"/>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7" name="Shape 37"/>
          <p:cNvSpPr txBox="1"/>
          <p:nvPr>
            <p:ph idx="12" type="sldNum"/>
          </p:nvPr>
        </p:nvSpPr>
        <p:spPr>
          <a:xfrm>
            <a:off x="8472457" y="6217622"/>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100"/>
            <a:ext cx="4572000" cy="68580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5994000"/>
            <a:ext cx="468300" cy="0"/>
          </a:xfrm>
          <a:prstGeom prst="straightConnector1">
            <a:avLst/>
          </a:prstGeom>
          <a:noFill/>
          <a:ln cap="flat" cmpd="sng" w="19050">
            <a:solidFill>
              <a:schemeClr val="lt2"/>
            </a:solidFill>
            <a:prstDash val="solid"/>
            <a:round/>
            <a:headEnd len="med" w="med" type="none"/>
            <a:tailEnd len="med" w="med" type="none"/>
          </a:ln>
        </p:spPr>
      </p:cxnSp>
      <p:sp>
        <p:nvSpPr>
          <p:cNvPr id="41" name="Shape 41"/>
          <p:cNvSpPr txBox="1"/>
          <p:nvPr>
            <p:ph type="title"/>
          </p:nvPr>
        </p:nvSpPr>
        <p:spPr>
          <a:xfrm>
            <a:off x="265500" y="1607766"/>
            <a:ext cx="4045199" cy="2012699"/>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3692001"/>
            <a:ext cx="4045199" cy="1793999"/>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965600"/>
            <a:ext cx="3837000" cy="49269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4" name="Shape 44"/>
          <p:cNvSpPr txBox="1"/>
          <p:nvPr>
            <p:ph idx="12" type="sldNum"/>
          </p:nvPr>
        </p:nvSpPr>
        <p:spPr>
          <a:xfrm>
            <a:off x="8472457" y="6217622"/>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1700" y="5649100"/>
            <a:ext cx="5998800" cy="798299"/>
          </a:xfrm>
          <a:prstGeom prst="rect">
            <a:avLst/>
          </a:prstGeom>
        </p:spPr>
        <p:txBody>
          <a:bodyPr anchorCtr="0" anchor="ctr" bIns="91425" lIns="91425" rIns="91425" tIns="91425"/>
          <a:lstStyle>
            <a:lvl1pPr lvl="0">
              <a:lnSpc>
                <a:spcPct val="100000"/>
              </a:lnSpc>
              <a:spcBef>
                <a:spcPts val="0"/>
              </a:spcBef>
              <a:spcAft>
                <a:spcPts val="0"/>
              </a:spcAft>
              <a:buSzPct val="100000"/>
              <a:buNone/>
              <a:defRPr sz="2100"/>
            </a:lvl1pPr>
          </a:lstStyle>
          <a:p/>
        </p:txBody>
      </p:sp>
      <p:sp>
        <p:nvSpPr>
          <p:cNvPr id="47" name="Shape 47"/>
          <p:cNvSpPr txBox="1"/>
          <p:nvPr>
            <p:ph idx="12" type="sldNum"/>
          </p:nvPr>
        </p:nvSpPr>
        <p:spPr>
          <a:xfrm>
            <a:off x="8472457" y="6217622"/>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2"/>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593366"/>
            <a:ext cx="8520599" cy="763500"/>
          </a:xfrm>
          <a:prstGeom prst="rect">
            <a:avLst/>
          </a:prstGeom>
          <a:noFill/>
          <a:ln>
            <a:noFill/>
          </a:ln>
        </p:spPr>
        <p:txBody>
          <a:bodyPr anchorCtr="0" anchor="t" bIns="91425" lIns="91425" rIns="91425" tIns="91425"/>
          <a:lstStyle>
            <a:lvl1pPr lv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lvl="1">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lvl="2">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lvl="3">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lvl="4">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lvl="5">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lvl="6">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lvl="7">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lvl="8">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p:txBody>
      </p:sp>
      <p:sp>
        <p:nvSpPr>
          <p:cNvPr id="7" name="Shape 7"/>
          <p:cNvSpPr txBox="1"/>
          <p:nvPr>
            <p:ph idx="1" type="body"/>
          </p:nvPr>
        </p:nvSpPr>
        <p:spPr>
          <a:xfrm>
            <a:off x="311700" y="1536633"/>
            <a:ext cx="8520599" cy="4555199"/>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lvl="1">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lvl="2">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lvl="3">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lvl="4">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lvl="5">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lvl="6">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lvl="7">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lvl="8">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p:txBody>
      </p:sp>
      <p:sp>
        <p:nvSpPr>
          <p:cNvPr id="8" name="Shape 8"/>
          <p:cNvSpPr txBox="1"/>
          <p:nvPr>
            <p:ph idx="12" type="sldNum"/>
          </p:nvPr>
        </p:nvSpPr>
        <p:spPr>
          <a:xfrm>
            <a:off x="8472457" y="6217622"/>
            <a:ext cx="548699" cy="524699"/>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mailto:keaton.hippler.324@k12.friscoisd.org" TargetMode="External"/><Relationship Id="rId4" Type="http://schemas.openxmlformats.org/officeDocument/2006/relationships/image" Target="../media/image0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mailto:ihsknightskeyclub@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2.png"/><Relationship Id="rId4" Type="http://schemas.openxmlformats.org/officeDocument/2006/relationships/image" Target="../media/image0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0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625500" y="1937750"/>
            <a:ext cx="7893000" cy="2471699"/>
          </a:xfrm>
          <a:prstGeom prst="rect">
            <a:avLst/>
          </a:prstGeom>
        </p:spPr>
        <p:txBody>
          <a:bodyPr anchorCtr="0" anchor="b" bIns="91425" lIns="91425" rIns="91425" tIns="91425">
            <a:noAutofit/>
          </a:bodyPr>
          <a:lstStyle/>
          <a:p>
            <a:pPr lvl="0">
              <a:spcBef>
                <a:spcPts val="0"/>
              </a:spcBef>
              <a:buNone/>
            </a:pPr>
            <a:r>
              <a:rPr lang="en"/>
              <a:t>Key Club Meeting 1</a:t>
            </a:r>
          </a:p>
        </p:txBody>
      </p:sp>
      <p:sp>
        <p:nvSpPr>
          <p:cNvPr id="60" name="Shape 60"/>
          <p:cNvSpPr txBox="1"/>
          <p:nvPr>
            <p:ph idx="1" type="subTitle"/>
          </p:nvPr>
        </p:nvSpPr>
        <p:spPr>
          <a:xfrm>
            <a:off x="395400" y="4806033"/>
            <a:ext cx="8123100" cy="840000"/>
          </a:xfrm>
          <a:prstGeom prst="rect">
            <a:avLst/>
          </a:prstGeom>
        </p:spPr>
        <p:txBody>
          <a:bodyPr anchorCtr="0" anchor="t" bIns="91425" lIns="91425" rIns="91425" tIns="91425">
            <a:noAutofit/>
          </a:bodyPr>
          <a:lstStyle/>
          <a:p>
            <a:pPr lvl="0">
              <a:spcBef>
                <a:spcPts val="0"/>
              </a:spcBef>
              <a:buNone/>
            </a:pPr>
            <a:r>
              <a:rPr lang="en" sz="3000"/>
              <a:t>August 31, 2016</a:t>
            </a:r>
          </a:p>
        </p:txBody>
      </p:sp>
      <p:pic>
        <p:nvPicPr>
          <p:cNvPr descr="Image result for key club" id="61" name="Shape 61"/>
          <p:cNvPicPr preferRelativeResize="0"/>
          <p:nvPr/>
        </p:nvPicPr>
        <p:blipFill>
          <a:blip r:embed="rId3">
            <a:alphaModFix/>
          </a:blip>
          <a:stretch>
            <a:fillRect/>
          </a:stretch>
        </p:blipFill>
        <p:spPr>
          <a:xfrm>
            <a:off x="3242062" y="357634"/>
            <a:ext cx="2889975" cy="2858891"/>
          </a:xfrm>
          <a:prstGeom prst="rect">
            <a:avLst/>
          </a:prstGeom>
          <a:noFill/>
          <a:ln>
            <a:noFill/>
          </a:ln>
        </p:spPr>
      </p:pic>
      <p:cxnSp>
        <p:nvCxnSpPr>
          <p:cNvPr id="62" name="Shape 62"/>
          <p:cNvCxnSpPr/>
          <p:nvPr/>
        </p:nvCxnSpPr>
        <p:spPr>
          <a:xfrm>
            <a:off x="-17100" y="4497900"/>
            <a:ext cx="9166799" cy="0"/>
          </a:xfrm>
          <a:prstGeom prst="straightConnector1">
            <a:avLst/>
          </a:prstGeom>
          <a:noFill/>
          <a:ln cap="flat" cmpd="sng" w="152400">
            <a:solidFill>
              <a:schemeClr val="accent1"/>
            </a:solidFill>
            <a:prstDash val="solid"/>
            <a:round/>
            <a:headEnd len="lg" w="lg" type="none"/>
            <a:tailEnd len="lg" w="lg" type="none"/>
          </a:ln>
        </p:spPr>
      </p:cxn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311700" y="593366"/>
            <a:ext cx="8520600" cy="763499"/>
          </a:xfrm>
          <a:prstGeom prst="rect">
            <a:avLst/>
          </a:prstGeom>
        </p:spPr>
        <p:txBody>
          <a:bodyPr anchorCtr="0" anchor="t" bIns="91425" lIns="91425" rIns="91425" tIns="91425">
            <a:noAutofit/>
          </a:bodyPr>
          <a:lstStyle/>
          <a:p>
            <a:pPr lvl="0" rtl="0">
              <a:spcBef>
                <a:spcPts val="0"/>
              </a:spcBef>
              <a:buNone/>
            </a:pPr>
            <a:r>
              <a:rPr lang="en" sz="3600">
                <a:solidFill>
                  <a:schemeClr val="lt1"/>
                </a:solidFill>
              </a:rPr>
              <a:t>Need extra hours?</a:t>
            </a:r>
          </a:p>
        </p:txBody>
      </p:sp>
      <p:sp>
        <p:nvSpPr>
          <p:cNvPr id="124" name="Shape 124"/>
          <p:cNvSpPr txBox="1"/>
          <p:nvPr>
            <p:ph idx="1" type="body"/>
          </p:nvPr>
        </p:nvSpPr>
        <p:spPr>
          <a:xfrm>
            <a:off x="311700" y="1536633"/>
            <a:ext cx="8520600" cy="4555200"/>
          </a:xfrm>
          <a:prstGeom prst="rect">
            <a:avLst/>
          </a:prstGeom>
        </p:spPr>
        <p:txBody>
          <a:bodyPr anchorCtr="0" anchor="t" bIns="91425" lIns="91425" rIns="91425" tIns="91425">
            <a:noAutofit/>
          </a:bodyPr>
          <a:lstStyle/>
          <a:p>
            <a:pPr lvl="0" rtl="0">
              <a:spcBef>
                <a:spcPts val="0"/>
              </a:spcBef>
              <a:buNone/>
            </a:pPr>
            <a:r>
              <a:rPr lang="en" sz="2400"/>
              <a:t>If you would like to earn extra Key Club sponsored hours, write a 400 word article on one of the prompts listed on the next slide. For every article written (limit= 1 article per prompt per person per month) you will receive 30 minutes credit. If your article is chosen to be used in our local newsletter you will receive 30 more minutes of credit, and if it is featured in the Texas-Oklahoma District newsletter, you will receive an additional 30 minutes. (all articles submitted to me will be submitted to the district editor)</a:t>
            </a:r>
          </a:p>
          <a:p>
            <a:pPr lvl="0" rtl="0">
              <a:spcBef>
                <a:spcPts val="0"/>
              </a:spcBef>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title"/>
          </p:nvPr>
        </p:nvSpPr>
        <p:spPr>
          <a:xfrm>
            <a:off x="311700" y="593366"/>
            <a:ext cx="8520600" cy="763499"/>
          </a:xfrm>
          <a:prstGeom prst="rect">
            <a:avLst/>
          </a:prstGeom>
        </p:spPr>
        <p:txBody>
          <a:bodyPr anchorCtr="0" anchor="t" bIns="91425" lIns="91425" rIns="91425" tIns="91425">
            <a:noAutofit/>
          </a:bodyPr>
          <a:lstStyle/>
          <a:p>
            <a:pPr lvl="0" rtl="0">
              <a:spcBef>
                <a:spcPts val="0"/>
              </a:spcBef>
              <a:buNone/>
            </a:pPr>
            <a:r>
              <a:rPr lang="en" sz="3600">
                <a:solidFill>
                  <a:schemeClr val="lt1"/>
                </a:solidFill>
              </a:rPr>
              <a:t>September Article Prompts</a:t>
            </a:r>
          </a:p>
        </p:txBody>
      </p:sp>
      <p:sp>
        <p:nvSpPr>
          <p:cNvPr id="130" name="Shape 130"/>
          <p:cNvSpPr txBox="1"/>
          <p:nvPr>
            <p:ph idx="1" type="body"/>
          </p:nvPr>
        </p:nvSpPr>
        <p:spPr>
          <a:xfrm>
            <a:off x="311700" y="1536633"/>
            <a:ext cx="8520600" cy="4555200"/>
          </a:xfrm>
          <a:prstGeom prst="rect">
            <a:avLst/>
          </a:prstGeom>
          <a:noFill/>
          <a:ln>
            <a:noFill/>
          </a:ln>
        </p:spPr>
        <p:txBody>
          <a:bodyPr anchorCtr="0" anchor="t" bIns="91425" lIns="91425" rIns="91425" tIns="91425">
            <a:noAutofit/>
          </a:bodyPr>
          <a:lstStyle/>
          <a:p>
            <a:pPr lvl="0">
              <a:spcBef>
                <a:spcPts val="0"/>
              </a:spcBef>
              <a:buNone/>
            </a:pPr>
            <a:r>
              <a:rPr lang="en" sz="3000">
                <a:solidFill>
                  <a:srgbClr val="666666"/>
                </a:solidFill>
                <a:latin typeface="Arial"/>
                <a:ea typeface="Arial"/>
                <a:cs typeface="Arial"/>
                <a:sym typeface="Arial"/>
              </a:rPr>
              <a:t>-What are you looking forward to most this school year and why?</a:t>
            </a:r>
          </a:p>
          <a:p>
            <a:pPr lvl="0" rtl="0">
              <a:spcBef>
                <a:spcPts val="0"/>
              </a:spcBef>
              <a:buNone/>
            </a:pPr>
            <a:r>
              <a:rPr lang="en" sz="3000">
                <a:solidFill>
                  <a:srgbClr val="666666"/>
                </a:solidFill>
                <a:latin typeface="Arial"/>
                <a:ea typeface="Arial"/>
                <a:cs typeface="Arial"/>
                <a:sym typeface="Arial"/>
              </a:rPr>
              <a:t>-Why do you want to join Key Club?</a:t>
            </a:r>
          </a:p>
          <a:p>
            <a:pPr lvl="0" rtl="0">
              <a:spcBef>
                <a:spcPts val="0"/>
              </a:spcBef>
              <a:buNone/>
            </a:pPr>
            <a:r>
              <a:t/>
            </a:r>
            <a:endParaRPr/>
          </a:p>
          <a:p>
            <a:pPr lvl="0" rtl="0">
              <a:spcBef>
                <a:spcPts val="0"/>
              </a:spcBef>
              <a:buNone/>
            </a:pPr>
            <a:r>
              <a:rPr lang="en">
                <a:solidFill>
                  <a:srgbClr val="FF0000"/>
                </a:solidFill>
              </a:rPr>
              <a:t>All articles must be 400+ words to be awarded your hours. </a:t>
            </a:r>
            <a:r>
              <a:rPr lang="en">
                <a:solidFill>
                  <a:srgbClr val="0000FF"/>
                </a:solidFill>
              </a:rPr>
              <a:t>This is a monthly opportunity so remember to check the newsletter for new prompts each month!</a:t>
            </a:r>
            <a:r>
              <a:rPr lang="en" sz="2400">
                <a:solidFill>
                  <a:srgbClr val="0000FF"/>
                </a:solidFill>
              </a:rPr>
              <a:t> </a:t>
            </a:r>
            <a:r>
              <a:rPr lang="en" sz="2400">
                <a:solidFill>
                  <a:srgbClr val="000000"/>
                </a:solidFill>
              </a:rPr>
              <a:t>Please send all articles to: keaton.hippler.324@k12.friscoisd.org</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title"/>
          </p:nvPr>
        </p:nvSpPr>
        <p:spPr>
          <a:xfrm>
            <a:off x="311700" y="593366"/>
            <a:ext cx="8520600" cy="763499"/>
          </a:xfrm>
          <a:prstGeom prst="rect">
            <a:avLst/>
          </a:prstGeom>
        </p:spPr>
        <p:txBody>
          <a:bodyPr anchorCtr="0" anchor="t" bIns="91425" lIns="91425" rIns="91425" tIns="91425">
            <a:noAutofit/>
          </a:bodyPr>
          <a:lstStyle/>
          <a:p>
            <a:pPr lvl="0">
              <a:spcBef>
                <a:spcPts val="0"/>
              </a:spcBef>
              <a:buNone/>
            </a:pPr>
            <a:r>
              <a:rPr lang="en"/>
              <a:t>Mystery Member</a:t>
            </a:r>
          </a:p>
        </p:txBody>
      </p:sp>
      <p:sp>
        <p:nvSpPr>
          <p:cNvPr id="136" name="Shape 136"/>
          <p:cNvSpPr txBox="1"/>
          <p:nvPr>
            <p:ph idx="1" type="body"/>
          </p:nvPr>
        </p:nvSpPr>
        <p:spPr>
          <a:xfrm>
            <a:off x="311700" y="1536633"/>
            <a:ext cx="8520600" cy="4555200"/>
          </a:xfrm>
          <a:prstGeom prst="rect">
            <a:avLst/>
          </a:prstGeom>
        </p:spPr>
        <p:txBody>
          <a:bodyPr anchorCtr="0" anchor="t" bIns="91425" lIns="91425" rIns="91425" tIns="91425">
            <a:noAutofit/>
          </a:bodyPr>
          <a:lstStyle/>
          <a:p>
            <a:pPr lvl="0">
              <a:spcBef>
                <a:spcPts val="0"/>
              </a:spcBef>
              <a:buNone/>
            </a:pPr>
            <a:r>
              <a:rPr lang="en"/>
              <a:t>Fill out this google form for our newsletter! Each month our newsletter will be sent out via Twitter (@ihskey_club), Facebook (Independence HS Key Club), and Remind 101 (Text @ihsk to 81010). Check the newsletter for upcoming projects, Member of the Month, and to guess the who the Mystery Member may be! If you think you know who it is, email our Club Editor at </a:t>
            </a:r>
            <a:r>
              <a:rPr lang="en" u="sng">
                <a:solidFill>
                  <a:schemeClr val="hlink"/>
                </a:solidFill>
                <a:hlinkClick r:id="rId3"/>
              </a:rPr>
              <a:t>keaton.hippler.324@k12.friscoisd.org</a:t>
            </a:r>
            <a:r>
              <a:rPr lang="en"/>
              <a:t>! The link for the Mystery Member Form is:</a:t>
            </a:r>
          </a:p>
          <a:p>
            <a:pPr lvl="0">
              <a:spcBef>
                <a:spcPts val="0"/>
              </a:spcBef>
              <a:buNone/>
            </a:pPr>
            <a:r>
              <a:t/>
            </a:r>
            <a:endParaRPr/>
          </a:p>
          <a:p>
            <a:pPr lvl="0">
              <a:spcBef>
                <a:spcPts val="0"/>
              </a:spcBef>
              <a:buNone/>
            </a:pPr>
            <a:r>
              <a:t/>
            </a:r>
            <a:endParaRPr/>
          </a:p>
        </p:txBody>
      </p:sp>
      <p:pic>
        <p:nvPicPr>
          <p:cNvPr id="137" name="Shape 137"/>
          <p:cNvPicPr preferRelativeResize="0"/>
          <p:nvPr/>
        </p:nvPicPr>
        <p:blipFill>
          <a:blip r:embed="rId4">
            <a:alphaModFix/>
          </a:blip>
          <a:stretch>
            <a:fillRect/>
          </a:stretch>
        </p:blipFill>
        <p:spPr>
          <a:xfrm>
            <a:off x="3299375" y="3764650"/>
            <a:ext cx="2545250" cy="25452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311700" y="593366"/>
            <a:ext cx="8520600" cy="763499"/>
          </a:xfrm>
          <a:prstGeom prst="rect">
            <a:avLst/>
          </a:prstGeom>
        </p:spPr>
        <p:txBody>
          <a:bodyPr anchorCtr="0" anchor="t" bIns="91425" lIns="91425" rIns="91425" tIns="91425">
            <a:noAutofit/>
          </a:bodyPr>
          <a:lstStyle/>
          <a:p>
            <a:pPr lvl="0">
              <a:spcBef>
                <a:spcPts val="0"/>
              </a:spcBef>
              <a:buNone/>
            </a:pPr>
            <a:r>
              <a:rPr lang="en" sz="3600">
                <a:solidFill>
                  <a:schemeClr val="lt1"/>
                </a:solidFill>
              </a:rPr>
              <a:t>Next Meeting</a:t>
            </a:r>
          </a:p>
        </p:txBody>
      </p:sp>
      <p:sp>
        <p:nvSpPr>
          <p:cNvPr id="143" name="Shape 143"/>
          <p:cNvSpPr txBox="1"/>
          <p:nvPr>
            <p:ph idx="1" type="body"/>
          </p:nvPr>
        </p:nvSpPr>
        <p:spPr>
          <a:xfrm>
            <a:off x="311700" y="1536633"/>
            <a:ext cx="8520600" cy="4555200"/>
          </a:xfrm>
          <a:prstGeom prst="rect">
            <a:avLst/>
          </a:prstGeom>
        </p:spPr>
        <p:txBody>
          <a:bodyPr anchorCtr="0" anchor="t" bIns="91425" lIns="91425" rIns="91425" tIns="91425">
            <a:noAutofit/>
          </a:bodyPr>
          <a:lstStyle/>
          <a:p>
            <a:pPr lvl="0">
              <a:spcBef>
                <a:spcPts val="0"/>
              </a:spcBef>
              <a:buNone/>
            </a:pPr>
            <a:r>
              <a:rPr lang="en" sz="2400">
                <a:solidFill>
                  <a:schemeClr val="lt1"/>
                </a:solidFill>
              </a:rPr>
              <a:t>Key Club always meets every other Wednesday.</a:t>
            </a:r>
          </a:p>
          <a:p>
            <a:pPr lvl="0">
              <a:spcBef>
                <a:spcPts val="0"/>
              </a:spcBef>
              <a:buNone/>
            </a:pPr>
            <a:r>
              <a:rPr lang="en" sz="2400">
                <a:solidFill>
                  <a:schemeClr val="lt1"/>
                </a:solidFill>
              </a:rPr>
              <a:t>Our next meeting will be September 14th. . </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x="0" y="0"/>
          <a:ext cx="0" cy="0"/>
          <a:chOff x="0" y="0"/>
          <a:chExt cx="0" cy="0"/>
        </a:xfrm>
      </p:grpSpPr>
      <p:sp>
        <p:nvSpPr>
          <p:cNvPr id="148" name="Shape 148"/>
          <p:cNvSpPr txBox="1"/>
          <p:nvPr>
            <p:ph type="title"/>
          </p:nvPr>
        </p:nvSpPr>
        <p:spPr>
          <a:xfrm>
            <a:off x="311700" y="593366"/>
            <a:ext cx="8520599" cy="763500"/>
          </a:xfrm>
          <a:prstGeom prst="rect">
            <a:avLst/>
          </a:prstGeom>
        </p:spPr>
        <p:txBody>
          <a:bodyPr anchorCtr="0" anchor="t" bIns="91425" lIns="91425" rIns="91425" tIns="91425">
            <a:noAutofit/>
          </a:bodyPr>
          <a:lstStyle/>
          <a:p>
            <a:pPr lvl="0" rtl="0">
              <a:spcBef>
                <a:spcPts val="0"/>
              </a:spcBef>
              <a:buNone/>
            </a:pPr>
            <a:r>
              <a:rPr lang="en" sz="3600">
                <a:solidFill>
                  <a:srgbClr val="FFFFFF"/>
                </a:solidFill>
              </a:rPr>
              <a:t>Connect with Key Club</a:t>
            </a:r>
          </a:p>
        </p:txBody>
      </p:sp>
      <p:sp>
        <p:nvSpPr>
          <p:cNvPr id="149" name="Shape 149"/>
          <p:cNvSpPr txBox="1"/>
          <p:nvPr>
            <p:ph idx="1" type="body"/>
          </p:nvPr>
        </p:nvSpPr>
        <p:spPr>
          <a:xfrm>
            <a:off x="311700" y="1536633"/>
            <a:ext cx="8520599" cy="4555199"/>
          </a:xfrm>
          <a:prstGeom prst="rect">
            <a:avLst/>
          </a:prstGeom>
        </p:spPr>
        <p:txBody>
          <a:bodyPr anchorCtr="0" anchor="t" bIns="91425" lIns="91425" rIns="91425" tIns="91425">
            <a:noAutofit/>
          </a:bodyPr>
          <a:lstStyle/>
          <a:p>
            <a:pPr lvl="0" rtl="0">
              <a:spcBef>
                <a:spcPts val="0"/>
              </a:spcBef>
              <a:buNone/>
            </a:pPr>
            <a:r>
              <a:rPr lang="en" sz="3000">
                <a:solidFill>
                  <a:srgbClr val="FFFFFF"/>
                </a:solidFill>
              </a:rPr>
              <a:t>Remind101: Text @ihsk to 81010</a:t>
            </a:r>
          </a:p>
          <a:p>
            <a:pPr lvl="0" rtl="0">
              <a:spcBef>
                <a:spcPts val="0"/>
              </a:spcBef>
              <a:buNone/>
            </a:pPr>
            <a:r>
              <a:rPr lang="en" sz="3000">
                <a:solidFill>
                  <a:srgbClr val="FFFFFF"/>
                </a:solidFill>
              </a:rPr>
              <a:t>If this number doesn’t work, try texting @ihske to 972-776-2366 instead.</a:t>
            </a:r>
          </a:p>
          <a:p>
            <a:pPr lvl="0">
              <a:spcBef>
                <a:spcPts val="0"/>
              </a:spcBef>
              <a:buNone/>
            </a:pPr>
            <a:r>
              <a:rPr lang="en" sz="3000">
                <a:solidFill>
                  <a:srgbClr val="FFFFFF"/>
                </a:solidFill>
              </a:rPr>
              <a:t>Twitter: Follow @ihskey_club for more updates!</a:t>
            </a:r>
          </a:p>
          <a:p>
            <a:pPr lvl="0" rtl="0">
              <a:spcBef>
                <a:spcPts val="0"/>
              </a:spcBef>
              <a:buNone/>
            </a:pPr>
            <a:r>
              <a:rPr lang="en" sz="3000">
                <a:solidFill>
                  <a:srgbClr val="FFFFFF"/>
                </a:solidFill>
              </a:rPr>
              <a:t>Facebook: Independence HS Key Club</a:t>
            </a:r>
          </a:p>
          <a:p>
            <a:pPr lvl="0" rtl="0">
              <a:spcBef>
                <a:spcPts val="0"/>
              </a:spcBef>
              <a:buNone/>
            </a:pPr>
            <a:r>
              <a:rPr lang="en" sz="3000">
                <a:solidFill>
                  <a:srgbClr val="FFFFFF"/>
                </a:solidFill>
              </a:rPr>
              <a:t>Email: </a:t>
            </a:r>
            <a:r>
              <a:rPr lang="en" sz="3000" u="sng">
                <a:solidFill>
                  <a:srgbClr val="FFFFFF"/>
                </a:solidFill>
                <a:hlinkClick r:id="rId3"/>
              </a:rPr>
              <a:t>ihsknightskeyclub@gmail.com</a:t>
            </a:r>
            <a:r>
              <a:rPr lang="en" sz="3000">
                <a:solidFill>
                  <a:srgbClr val="FFFFFF"/>
                </a:solidFill>
              </a:rPr>
              <a:t> if you have any questions.</a:t>
            </a:r>
          </a:p>
          <a:p>
            <a:pPr lvl="0" rtl="0">
              <a:spcBef>
                <a:spcPts val="0"/>
              </a:spcBef>
              <a:buNone/>
            </a:pPr>
            <a:r>
              <a:rPr lang="en" sz="3000">
                <a:solidFill>
                  <a:srgbClr val="FFFFFF"/>
                </a:solidFill>
              </a:rPr>
              <a:t>Website: www.ihsknightskeyclub.weebly.com</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title"/>
          </p:nvPr>
        </p:nvSpPr>
        <p:spPr>
          <a:xfrm>
            <a:off x="311700" y="593366"/>
            <a:ext cx="8520599" cy="763500"/>
          </a:xfrm>
          <a:prstGeom prst="rect">
            <a:avLst/>
          </a:prstGeom>
        </p:spPr>
        <p:txBody>
          <a:bodyPr anchorCtr="0" anchor="t" bIns="91425" lIns="91425" rIns="91425" tIns="91425">
            <a:noAutofit/>
          </a:bodyPr>
          <a:lstStyle/>
          <a:p>
            <a:pPr lvl="0" rtl="0">
              <a:spcBef>
                <a:spcPts val="0"/>
              </a:spcBef>
              <a:buNone/>
            </a:pPr>
            <a:r>
              <a:rPr lang="en" sz="3600">
                <a:solidFill>
                  <a:srgbClr val="FFFFFF"/>
                </a:solidFill>
              </a:rPr>
              <a:t>Icebreaker</a:t>
            </a:r>
          </a:p>
        </p:txBody>
      </p:sp>
      <p:sp>
        <p:nvSpPr>
          <p:cNvPr id="68" name="Shape 68"/>
          <p:cNvSpPr txBox="1"/>
          <p:nvPr>
            <p:ph idx="1" type="body"/>
          </p:nvPr>
        </p:nvSpPr>
        <p:spPr>
          <a:xfrm>
            <a:off x="311700" y="1536633"/>
            <a:ext cx="8520599" cy="4555199"/>
          </a:xfrm>
          <a:prstGeom prst="rect">
            <a:avLst/>
          </a:prstGeom>
        </p:spPr>
        <p:txBody>
          <a:bodyPr anchorCtr="0" anchor="t" bIns="91425" lIns="91425" rIns="91425" tIns="91425">
            <a:noAutofit/>
          </a:bodyPr>
          <a:lstStyle/>
          <a:p>
            <a:pPr lvl="0">
              <a:spcBef>
                <a:spcPts val="0"/>
              </a:spcBef>
              <a:buNone/>
            </a:pPr>
            <a:r>
              <a:rPr lang="en" sz="3600">
                <a:solidFill>
                  <a:srgbClr val="FFFFFF"/>
                </a:solidFill>
              </a:rPr>
              <a:t>Objective: Form a group in which all 12 months of birthdays are represented</a:t>
            </a:r>
          </a:p>
          <a:p>
            <a:pPr lvl="0" rtl="0">
              <a:spcBef>
                <a:spcPts val="0"/>
              </a:spcBef>
              <a:buNone/>
            </a:pPr>
            <a:r>
              <a:rPr lang="en" sz="3600">
                <a:solidFill>
                  <a:srgbClr val="FFFFFF"/>
                </a:solidFill>
              </a:rPr>
              <a:t>First team to form it wins!!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311700" y="593366"/>
            <a:ext cx="8520600" cy="763499"/>
          </a:xfrm>
          <a:prstGeom prst="rect">
            <a:avLst/>
          </a:prstGeom>
        </p:spPr>
        <p:txBody>
          <a:bodyPr anchorCtr="0" anchor="t" bIns="91425" lIns="91425" rIns="91425" tIns="91425">
            <a:noAutofit/>
          </a:bodyPr>
          <a:lstStyle/>
          <a:p>
            <a:pPr lvl="0" rtl="0">
              <a:spcBef>
                <a:spcPts val="0"/>
              </a:spcBef>
              <a:buNone/>
            </a:pPr>
            <a:r>
              <a:rPr lang="en" sz="3600">
                <a:solidFill>
                  <a:srgbClr val="FFFFFF"/>
                </a:solidFill>
              </a:rPr>
              <a:t>Key Club Pledge</a:t>
            </a:r>
          </a:p>
        </p:txBody>
      </p:sp>
      <p:sp>
        <p:nvSpPr>
          <p:cNvPr id="74" name="Shape 74"/>
          <p:cNvSpPr txBox="1"/>
          <p:nvPr>
            <p:ph idx="1" type="body"/>
          </p:nvPr>
        </p:nvSpPr>
        <p:spPr>
          <a:xfrm>
            <a:off x="311700" y="1536633"/>
            <a:ext cx="8520600" cy="4555200"/>
          </a:xfrm>
          <a:prstGeom prst="rect">
            <a:avLst/>
          </a:prstGeom>
        </p:spPr>
        <p:txBody>
          <a:bodyPr anchorCtr="0" anchor="t" bIns="91425" lIns="91425" rIns="91425" tIns="91425">
            <a:noAutofit/>
          </a:bodyPr>
          <a:lstStyle/>
          <a:p>
            <a:pPr lvl="0" rtl="0">
              <a:spcBef>
                <a:spcPts val="0"/>
              </a:spcBef>
              <a:buNone/>
            </a:pPr>
            <a:r>
              <a:rPr i="1" lang="en" sz="3600">
                <a:solidFill>
                  <a:srgbClr val="FFFFFF"/>
                </a:solidFill>
              </a:rPr>
              <a:t>I pledge, on my honor, to uphold the Objects of Key Club International; to build my home, school and community; to serve my nation and God; and combat all forces which tend to undermine these institutions.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311700" y="593366"/>
            <a:ext cx="8520600" cy="763499"/>
          </a:xfrm>
          <a:prstGeom prst="rect">
            <a:avLst/>
          </a:prstGeom>
        </p:spPr>
        <p:txBody>
          <a:bodyPr anchorCtr="0" anchor="t" bIns="91425" lIns="91425" rIns="91425" tIns="91425">
            <a:noAutofit/>
          </a:bodyPr>
          <a:lstStyle/>
          <a:p>
            <a:pPr lvl="0" rtl="0">
              <a:spcBef>
                <a:spcPts val="0"/>
              </a:spcBef>
              <a:buNone/>
            </a:pPr>
            <a:r>
              <a:rPr lang="en" sz="3600">
                <a:solidFill>
                  <a:srgbClr val="FFFFFF"/>
                </a:solidFill>
              </a:rPr>
              <a:t>Introduction</a:t>
            </a:r>
          </a:p>
        </p:txBody>
      </p:sp>
      <p:sp>
        <p:nvSpPr>
          <p:cNvPr id="80" name="Shape 80"/>
          <p:cNvSpPr txBox="1"/>
          <p:nvPr>
            <p:ph idx="1" type="body"/>
          </p:nvPr>
        </p:nvSpPr>
        <p:spPr>
          <a:xfrm>
            <a:off x="311700" y="1536633"/>
            <a:ext cx="8520600" cy="4555200"/>
          </a:xfrm>
          <a:prstGeom prst="rect">
            <a:avLst/>
          </a:prstGeom>
        </p:spPr>
        <p:txBody>
          <a:bodyPr anchorCtr="0" anchor="t" bIns="91425" lIns="91425" rIns="91425" tIns="91425">
            <a:noAutofit/>
          </a:bodyPr>
          <a:lstStyle/>
          <a:p>
            <a:pPr lvl="0">
              <a:spcBef>
                <a:spcPts val="0"/>
              </a:spcBef>
              <a:spcAft>
                <a:spcPts val="0"/>
              </a:spcAft>
              <a:buNone/>
            </a:pPr>
            <a:r>
              <a:rPr lang="en" sz="2400">
                <a:solidFill>
                  <a:schemeClr val="lt1"/>
                </a:solidFill>
              </a:rPr>
              <a:t>Advisors- Mrs. Hippler and Mrs. Miller</a:t>
            </a:r>
          </a:p>
          <a:p>
            <a:pPr lvl="0">
              <a:spcBef>
                <a:spcPts val="0"/>
              </a:spcBef>
              <a:spcAft>
                <a:spcPts val="0"/>
              </a:spcAft>
              <a:buNone/>
            </a:pPr>
            <a:r>
              <a:rPr lang="en" sz="2400">
                <a:solidFill>
                  <a:schemeClr val="lt1"/>
                </a:solidFill>
              </a:rPr>
              <a:t>President- Anjika Bhalla</a:t>
            </a:r>
          </a:p>
          <a:p>
            <a:pPr lvl="0">
              <a:spcBef>
                <a:spcPts val="0"/>
              </a:spcBef>
              <a:spcAft>
                <a:spcPts val="0"/>
              </a:spcAft>
              <a:buNone/>
            </a:pPr>
            <a:r>
              <a:rPr lang="en" sz="2400">
                <a:solidFill>
                  <a:schemeClr val="lt1"/>
                </a:solidFill>
              </a:rPr>
              <a:t>Vice President- Satya  Boddu</a:t>
            </a:r>
          </a:p>
          <a:p>
            <a:pPr lvl="0">
              <a:spcBef>
                <a:spcPts val="0"/>
              </a:spcBef>
              <a:spcAft>
                <a:spcPts val="0"/>
              </a:spcAft>
              <a:buNone/>
            </a:pPr>
            <a:r>
              <a:rPr lang="en" sz="2400">
                <a:solidFill>
                  <a:schemeClr val="lt1"/>
                </a:solidFill>
              </a:rPr>
              <a:t>Public Relations- Ankit Shah</a:t>
            </a:r>
          </a:p>
          <a:p>
            <a:pPr lvl="0" rtl="0">
              <a:spcBef>
                <a:spcPts val="0"/>
              </a:spcBef>
              <a:spcAft>
                <a:spcPts val="0"/>
              </a:spcAft>
              <a:buNone/>
            </a:pPr>
            <a:r>
              <a:rPr lang="en" sz="2400">
                <a:solidFill>
                  <a:schemeClr val="lt1"/>
                </a:solidFill>
              </a:rPr>
              <a:t>Secretaries- Macy Shult &amp; Melissa Wang </a:t>
            </a:r>
          </a:p>
          <a:p>
            <a:pPr lvl="0">
              <a:spcBef>
                <a:spcPts val="0"/>
              </a:spcBef>
              <a:spcAft>
                <a:spcPts val="0"/>
              </a:spcAft>
              <a:buNone/>
            </a:pPr>
            <a:r>
              <a:rPr lang="en" sz="2400">
                <a:solidFill>
                  <a:schemeClr val="lt1"/>
                </a:solidFill>
              </a:rPr>
              <a:t>Editor- Keaton Hippler</a:t>
            </a:r>
          </a:p>
          <a:p>
            <a:pPr lvl="0">
              <a:spcBef>
                <a:spcPts val="0"/>
              </a:spcBef>
              <a:spcAft>
                <a:spcPts val="0"/>
              </a:spcAft>
              <a:buNone/>
            </a:pPr>
            <a:r>
              <a:rPr lang="en" sz="2400">
                <a:solidFill>
                  <a:schemeClr val="lt1"/>
                </a:solidFill>
              </a:rPr>
              <a:t>Treasurer- Grace Zhou</a:t>
            </a:r>
          </a:p>
          <a:p>
            <a:pPr lvl="0" rtl="0">
              <a:spcBef>
                <a:spcPts val="0"/>
              </a:spcBef>
              <a:spcAft>
                <a:spcPts val="0"/>
              </a:spcAft>
              <a:buNone/>
            </a:pPr>
            <a:r>
              <a:t/>
            </a:r>
            <a:endParaRPr i="1" sz="36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311700" y="593366"/>
            <a:ext cx="8520600" cy="763499"/>
          </a:xfrm>
          <a:prstGeom prst="rect">
            <a:avLst/>
          </a:prstGeom>
        </p:spPr>
        <p:txBody>
          <a:bodyPr anchorCtr="0" anchor="t" bIns="91425" lIns="91425" rIns="91425" tIns="91425">
            <a:noAutofit/>
          </a:bodyPr>
          <a:lstStyle/>
          <a:p>
            <a:pPr lvl="0">
              <a:spcBef>
                <a:spcPts val="0"/>
              </a:spcBef>
              <a:buNone/>
            </a:pPr>
            <a:r>
              <a:rPr lang="en" sz="3600">
                <a:solidFill>
                  <a:schemeClr val="lt1"/>
                </a:solidFill>
              </a:rPr>
              <a:t>What is Key Club?</a:t>
            </a:r>
          </a:p>
        </p:txBody>
      </p:sp>
      <p:sp>
        <p:nvSpPr>
          <p:cNvPr id="86" name="Shape 86"/>
          <p:cNvSpPr txBox="1"/>
          <p:nvPr>
            <p:ph idx="1" type="body"/>
          </p:nvPr>
        </p:nvSpPr>
        <p:spPr>
          <a:xfrm>
            <a:off x="311700" y="1536633"/>
            <a:ext cx="8520600" cy="4555200"/>
          </a:xfrm>
          <a:prstGeom prst="rect">
            <a:avLst/>
          </a:prstGeom>
        </p:spPr>
        <p:txBody>
          <a:bodyPr anchorCtr="0" anchor="t" bIns="91425" lIns="91425" rIns="91425" tIns="91425">
            <a:noAutofit/>
          </a:bodyPr>
          <a:lstStyle/>
          <a:p>
            <a:pPr lvl="0">
              <a:spcBef>
                <a:spcPts val="0"/>
              </a:spcBef>
              <a:buNone/>
            </a:pPr>
            <a:r>
              <a:rPr lang="en" sz="2400">
                <a:solidFill>
                  <a:schemeClr val="lt1"/>
                </a:solidFill>
              </a:rPr>
              <a:t>Key Club is the oldest and largest student-led organization in the world!</a:t>
            </a:r>
          </a:p>
          <a:p>
            <a:pPr lvl="0">
              <a:spcBef>
                <a:spcPts val="0"/>
              </a:spcBef>
              <a:buNone/>
            </a:pPr>
            <a:r>
              <a:rPr lang="en" sz="2400">
                <a:solidFill>
                  <a:schemeClr val="lt1"/>
                </a:solidFill>
              </a:rPr>
              <a:t>Throughout the year we will find a variety of volunteering opportunities and help out in our community as much as we can. It also allows you to learn leadership skills by running meetings, planning projects and holding elected leadership positions at the club, district and international levels.</a:t>
            </a:r>
          </a:p>
          <a:p>
            <a:pPr lvl="0">
              <a:spcBef>
                <a:spcPts val="0"/>
              </a:spcBef>
              <a:buNone/>
            </a:pPr>
            <a:r>
              <a:rPr lang="en" sz="2400">
                <a:solidFill>
                  <a:schemeClr val="lt1"/>
                </a:solidFill>
              </a:rPr>
              <a:t>Key Club International is the high school organization sponsored by Kiwanis International. Kiwanis’ mission is to serve the children of the world.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311700" y="160591"/>
            <a:ext cx="8520600" cy="763499"/>
          </a:xfrm>
          <a:prstGeom prst="rect">
            <a:avLst/>
          </a:prstGeom>
        </p:spPr>
        <p:txBody>
          <a:bodyPr anchorCtr="0" anchor="t" bIns="91425" lIns="91425" rIns="91425" tIns="91425">
            <a:noAutofit/>
          </a:bodyPr>
          <a:lstStyle/>
          <a:p>
            <a:pPr lvl="0">
              <a:spcBef>
                <a:spcPts val="0"/>
              </a:spcBef>
              <a:buNone/>
            </a:pPr>
            <a:r>
              <a:rPr lang="en" sz="3600">
                <a:solidFill>
                  <a:schemeClr val="lt1"/>
                </a:solidFill>
              </a:rPr>
              <a:t>Requirements</a:t>
            </a:r>
          </a:p>
        </p:txBody>
      </p:sp>
      <p:sp>
        <p:nvSpPr>
          <p:cNvPr id="92" name="Shape 92"/>
          <p:cNvSpPr txBox="1"/>
          <p:nvPr>
            <p:ph idx="1" type="body"/>
          </p:nvPr>
        </p:nvSpPr>
        <p:spPr>
          <a:xfrm>
            <a:off x="178525" y="924108"/>
            <a:ext cx="8520600" cy="4555200"/>
          </a:xfrm>
          <a:prstGeom prst="rect">
            <a:avLst/>
          </a:prstGeom>
        </p:spPr>
        <p:txBody>
          <a:bodyPr anchorCtr="0" anchor="t" bIns="91425" lIns="91425" rIns="91425" tIns="91425">
            <a:noAutofit/>
          </a:bodyPr>
          <a:lstStyle/>
          <a:p>
            <a:pPr lvl="0">
              <a:spcBef>
                <a:spcPts val="0"/>
              </a:spcBef>
              <a:buNone/>
            </a:pPr>
            <a:r>
              <a:rPr lang="en" sz="2400">
                <a:solidFill>
                  <a:schemeClr val="lt1"/>
                </a:solidFill>
              </a:rPr>
              <a:t>25 service hours are required for each semester:</a:t>
            </a:r>
          </a:p>
          <a:p>
            <a:pPr indent="-381000" lvl="0" marL="457200" rtl="0">
              <a:spcBef>
                <a:spcPts val="0"/>
              </a:spcBef>
              <a:buClr>
                <a:schemeClr val="lt1"/>
              </a:buClr>
              <a:buSzPct val="100000"/>
              <a:buChar char="-"/>
            </a:pPr>
            <a:r>
              <a:rPr lang="en" sz="2400">
                <a:solidFill>
                  <a:schemeClr val="lt1"/>
                </a:solidFill>
              </a:rPr>
              <a:t>15 KC Hours</a:t>
            </a:r>
          </a:p>
          <a:p>
            <a:pPr indent="-381000" lvl="0" marL="457200" rtl="0">
              <a:spcBef>
                <a:spcPts val="0"/>
              </a:spcBef>
              <a:buClr>
                <a:schemeClr val="lt1"/>
              </a:buClr>
              <a:buSzPct val="100000"/>
              <a:buChar char="-"/>
            </a:pPr>
            <a:r>
              <a:rPr lang="en" sz="2400">
                <a:solidFill>
                  <a:schemeClr val="lt1"/>
                </a:solidFill>
              </a:rPr>
              <a:t>10 Non- KC Hours</a:t>
            </a:r>
          </a:p>
          <a:p>
            <a:pPr lvl="0" rtl="0">
              <a:spcBef>
                <a:spcPts val="0"/>
              </a:spcBef>
              <a:buNone/>
            </a:pPr>
            <a:r>
              <a:rPr lang="en" sz="2400">
                <a:solidFill>
                  <a:schemeClr val="lt1"/>
                </a:solidFill>
              </a:rPr>
              <a:t>* You can have more than 15 KC hours to reach the minimum of 25*</a:t>
            </a:r>
          </a:p>
          <a:p>
            <a:pPr lvl="0">
              <a:spcBef>
                <a:spcPts val="0"/>
              </a:spcBef>
              <a:buNone/>
            </a:pPr>
            <a:r>
              <a:rPr lang="en" sz="2400">
                <a:solidFill>
                  <a:schemeClr val="lt1"/>
                </a:solidFill>
              </a:rPr>
              <a:t>1 Key Club sponsored event is required per semester.</a:t>
            </a:r>
          </a:p>
          <a:p>
            <a:pPr lvl="0">
              <a:spcBef>
                <a:spcPts val="0"/>
              </a:spcBef>
              <a:buNone/>
            </a:pPr>
            <a:r>
              <a:rPr lang="en" sz="2400">
                <a:solidFill>
                  <a:schemeClr val="lt1"/>
                </a:solidFill>
              </a:rPr>
              <a:t>	*Babysitting does NOT count </a:t>
            </a:r>
          </a:p>
          <a:p>
            <a:pPr lvl="0">
              <a:spcBef>
                <a:spcPts val="0"/>
              </a:spcBef>
              <a:buNone/>
            </a:pPr>
            <a:r>
              <a:rPr lang="en" sz="2400">
                <a:solidFill>
                  <a:schemeClr val="lt1"/>
                </a:solidFill>
              </a:rPr>
              <a:t>You will need to complete 100 hours beginning from freshman year to earn the graduation cord. (This in itself is not a requirement for Key Club, but something that you should try to achieve anyways!)</a:t>
            </a:r>
          </a:p>
          <a:p>
            <a:pPr lvl="0">
              <a:spcBef>
                <a:spcPts val="0"/>
              </a:spcBef>
              <a:buNone/>
            </a:pPr>
            <a:r>
              <a:rPr lang="en" sz="2400">
                <a:solidFill>
                  <a:schemeClr val="lt1"/>
                </a:solidFill>
              </a:rPr>
              <a:t>You also need to show up for one meeting a month.</a:t>
            </a:r>
          </a:p>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311700" y="160591"/>
            <a:ext cx="8520600" cy="763499"/>
          </a:xfrm>
          <a:prstGeom prst="rect">
            <a:avLst/>
          </a:prstGeom>
        </p:spPr>
        <p:txBody>
          <a:bodyPr anchorCtr="0" anchor="t" bIns="91425" lIns="91425" rIns="91425" tIns="91425">
            <a:noAutofit/>
          </a:bodyPr>
          <a:lstStyle/>
          <a:p>
            <a:pPr lvl="0" rtl="0">
              <a:spcBef>
                <a:spcPts val="0"/>
              </a:spcBef>
              <a:buNone/>
            </a:pPr>
            <a:r>
              <a:rPr lang="en" sz="3600">
                <a:solidFill>
                  <a:schemeClr val="lt1"/>
                </a:solidFill>
              </a:rPr>
              <a:t>How to Sign Up</a:t>
            </a:r>
          </a:p>
        </p:txBody>
      </p:sp>
      <p:sp>
        <p:nvSpPr>
          <p:cNvPr id="98" name="Shape 98"/>
          <p:cNvSpPr txBox="1"/>
          <p:nvPr>
            <p:ph idx="1" type="body"/>
          </p:nvPr>
        </p:nvSpPr>
        <p:spPr>
          <a:xfrm>
            <a:off x="178525" y="924108"/>
            <a:ext cx="8520600" cy="4555200"/>
          </a:xfrm>
          <a:prstGeom prst="rect">
            <a:avLst/>
          </a:prstGeom>
        </p:spPr>
        <p:txBody>
          <a:bodyPr anchorCtr="0" anchor="t" bIns="91425" lIns="91425" rIns="91425" tIns="91425">
            <a:noAutofit/>
          </a:bodyPr>
          <a:lstStyle/>
          <a:p>
            <a:pPr lvl="0">
              <a:spcBef>
                <a:spcPts val="0"/>
              </a:spcBef>
              <a:buNone/>
            </a:pPr>
            <a:r>
              <a:rPr lang="en" sz="2400">
                <a:solidFill>
                  <a:schemeClr val="lt1"/>
                </a:solidFill>
              </a:rPr>
              <a:t>Go to this link and fill out the google form: </a:t>
            </a:r>
            <a:r>
              <a:rPr lang="en" sz="2400">
                <a:solidFill>
                  <a:srgbClr val="FFFFFF"/>
                </a:solidFill>
                <a:latin typeface="Arial"/>
                <a:ea typeface="Arial"/>
                <a:cs typeface="Arial"/>
                <a:sym typeface="Arial"/>
              </a:rPr>
              <a:t> </a:t>
            </a:r>
          </a:p>
          <a:p>
            <a:pPr indent="0" lvl="0" marL="0" rtl="0" algn="ctr">
              <a:spcBef>
                <a:spcPts val="0"/>
              </a:spcBef>
              <a:buNone/>
            </a:pPr>
            <a:r>
              <a:rPr lang="en" sz="3600">
                <a:solidFill>
                  <a:srgbClr val="FFFFFF"/>
                </a:solidFill>
                <a:latin typeface="Arial"/>
                <a:ea typeface="Arial"/>
                <a:cs typeface="Arial"/>
                <a:sym typeface="Arial"/>
              </a:rPr>
              <a:t>goo.gl/WtrL94</a:t>
            </a:r>
          </a:p>
          <a:p>
            <a:pPr lvl="0" rtl="0">
              <a:spcBef>
                <a:spcPts val="0"/>
              </a:spcBef>
              <a:buNone/>
            </a:pPr>
            <a:r>
              <a:t/>
            </a:r>
            <a:endParaRPr/>
          </a:p>
        </p:txBody>
      </p:sp>
      <p:pic>
        <p:nvPicPr>
          <p:cNvPr id="99" name="Shape 99"/>
          <p:cNvPicPr preferRelativeResize="0"/>
          <p:nvPr/>
        </p:nvPicPr>
        <p:blipFill>
          <a:blip r:embed="rId3">
            <a:alphaModFix/>
          </a:blip>
          <a:stretch>
            <a:fillRect/>
          </a:stretch>
        </p:blipFill>
        <p:spPr>
          <a:xfrm>
            <a:off x="3008250" y="3067025"/>
            <a:ext cx="2861150" cy="28611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525466"/>
            <a:ext cx="8520600" cy="763499"/>
          </a:xfrm>
          <a:prstGeom prst="rect">
            <a:avLst/>
          </a:prstGeom>
          <a:ln>
            <a:noFill/>
          </a:ln>
        </p:spPr>
        <p:txBody>
          <a:bodyPr anchorCtr="0" anchor="t" bIns="91425" lIns="91425" rIns="91425" tIns="91425">
            <a:noAutofit/>
          </a:bodyPr>
          <a:lstStyle/>
          <a:p>
            <a:pPr lvl="0">
              <a:spcBef>
                <a:spcPts val="0"/>
              </a:spcBef>
              <a:buNone/>
            </a:pPr>
            <a:r>
              <a:rPr lang="en" sz="3600">
                <a:solidFill>
                  <a:schemeClr val="lt1"/>
                </a:solidFill>
              </a:rPr>
              <a:t>Service Shirts</a:t>
            </a:r>
          </a:p>
        </p:txBody>
      </p:sp>
      <p:sp>
        <p:nvSpPr>
          <p:cNvPr id="105" name="Shape 105"/>
          <p:cNvSpPr txBox="1"/>
          <p:nvPr>
            <p:ph idx="1" type="body"/>
          </p:nvPr>
        </p:nvSpPr>
        <p:spPr>
          <a:xfrm>
            <a:off x="311700" y="1536633"/>
            <a:ext cx="8520600" cy="4555200"/>
          </a:xfrm>
          <a:prstGeom prst="rect">
            <a:avLst/>
          </a:prstGeom>
        </p:spPr>
        <p:txBody>
          <a:bodyPr anchorCtr="0" anchor="t" bIns="91425" lIns="91425" rIns="91425" tIns="91425">
            <a:noAutofit/>
          </a:bodyPr>
          <a:lstStyle/>
          <a:p>
            <a:pPr lvl="0">
              <a:spcBef>
                <a:spcPts val="0"/>
              </a:spcBef>
              <a:buNone/>
            </a:pPr>
            <a:r>
              <a:t/>
            </a:r>
            <a:endParaRPr/>
          </a:p>
        </p:txBody>
      </p:sp>
      <p:pic>
        <p:nvPicPr>
          <p:cNvPr id="106" name="Shape 106"/>
          <p:cNvPicPr preferRelativeResize="0"/>
          <p:nvPr/>
        </p:nvPicPr>
        <p:blipFill rotWithShape="1">
          <a:blip r:embed="rId3">
            <a:alphaModFix/>
          </a:blip>
          <a:srcRect b="8178" l="24437" r="0" t="1446"/>
          <a:stretch/>
        </p:blipFill>
        <p:spPr>
          <a:xfrm>
            <a:off x="4979437" y="2140837"/>
            <a:ext cx="2944424" cy="3346774"/>
          </a:xfrm>
          <a:prstGeom prst="rect">
            <a:avLst/>
          </a:prstGeom>
          <a:noFill/>
          <a:ln>
            <a:noFill/>
          </a:ln>
        </p:spPr>
      </p:pic>
      <p:sp>
        <p:nvSpPr>
          <p:cNvPr id="107" name="Shape 107"/>
          <p:cNvSpPr txBox="1"/>
          <p:nvPr/>
        </p:nvSpPr>
        <p:spPr>
          <a:xfrm>
            <a:off x="5761337" y="5499975"/>
            <a:ext cx="1380600" cy="294300"/>
          </a:xfrm>
          <a:prstGeom prst="rect">
            <a:avLst/>
          </a:prstGeom>
          <a:noFill/>
          <a:ln>
            <a:noFill/>
          </a:ln>
        </p:spPr>
        <p:txBody>
          <a:bodyPr anchorCtr="0" anchor="t" bIns="91425" lIns="91425" rIns="91425" tIns="91425">
            <a:noAutofit/>
          </a:bodyPr>
          <a:lstStyle/>
          <a:p>
            <a:pPr lvl="0" algn="ctr">
              <a:spcBef>
                <a:spcPts val="0"/>
              </a:spcBef>
              <a:buNone/>
            </a:pPr>
            <a:r>
              <a:rPr lang="en" sz="2400">
                <a:solidFill>
                  <a:schemeClr val="lt1"/>
                </a:solidFill>
                <a:latin typeface="Proxima Nova"/>
                <a:ea typeface="Proxima Nova"/>
                <a:cs typeface="Proxima Nova"/>
                <a:sym typeface="Proxima Nova"/>
              </a:rPr>
              <a:t>Back</a:t>
            </a:r>
          </a:p>
        </p:txBody>
      </p:sp>
      <p:pic>
        <p:nvPicPr>
          <p:cNvPr id="108" name="Shape 108"/>
          <p:cNvPicPr preferRelativeResize="0"/>
          <p:nvPr/>
        </p:nvPicPr>
        <p:blipFill rotWithShape="1">
          <a:blip r:embed="rId4">
            <a:alphaModFix/>
          </a:blip>
          <a:srcRect b="8391" l="23406" r="0" t="0"/>
          <a:stretch/>
        </p:blipFill>
        <p:spPr>
          <a:xfrm>
            <a:off x="827100" y="2140837"/>
            <a:ext cx="2944424" cy="3346774"/>
          </a:xfrm>
          <a:prstGeom prst="rect">
            <a:avLst/>
          </a:prstGeom>
          <a:noFill/>
          <a:ln>
            <a:noFill/>
          </a:ln>
        </p:spPr>
      </p:pic>
      <p:sp>
        <p:nvSpPr>
          <p:cNvPr id="109" name="Shape 109"/>
          <p:cNvSpPr txBox="1"/>
          <p:nvPr/>
        </p:nvSpPr>
        <p:spPr>
          <a:xfrm>
            <a:off x="1425950" y="5499975"/>
            <a:ext cx="1471200" cy="294300"/>
          </a:xfrm>
          <a:prstGeom prst="rect">
            <a:avLst/>
          </a:prstGeom>
          <a:noFill/>
          <a:ln>
            <a:noFill/>
          </a:ln>
        </p:spPr>
        <p:txBody>
          <a:bodyPr anchorCtr="0" anchor="t" bIns="91425" lIns="91425" rIns="91425" tIns="91425">
            <a:noAutofit/>
          </a:bodyPr>
          <a:lstStyle/>
          <a:p>
            <a:pPr lvl="0">
              <a:spcBef>
                <a:spcPts val="0"/>
              </a:spcBef>
              <a:buNone/>
            </a:pPr>
            <a:r>
              <a:rPr lang="en" sz="2400">
                <a:solidFill>
                  <a:schemeClr val="lt1"/>
                </a:solidFill>
              </a:rPr>
              <a:t>Front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255075" y="95441"/>
            <a:ext cx="8520600" cy="763499"/>
          </a:xfrm>
          <a:prstGeom prst="rect">
            <a:avLst/>
          </a:prstGeom>
          <a:ln>
            <a:noFill/>
          </a:ln>
        </p:spPr>
        <p:txBody>
          <a:bodyPr anchorCtr="0" anchor="t" bIns="91425" lIns="91425" rIns="91425" tIns="91425">
            <a:noAutofit/>
          </a:bodyPr>
          <a:lstStyle/>
          <a:p>
            <a:pPr lvl="0">
              <a:spcBef>
                <a:spcPts val="0"/>
              </a:spcBef>
              <a:buNone/>
            </a:pPr>
            <a:r>
              <a:rPr lang="en" sz="3600">
                <a:solidFill>
                  <a:schemeClr val="lt1"/>
                </a:solidFill>
              </a:rPr>
              <a:t>Save The Date: Kids Against Hunger Event</a:t>
            </a:r>
          </a:p>
          <a:p>
            <a:pPr lvl="0" rtl="0">
              <a:spcBef>
                <a:spcPts val="0"/>
              </a:spcBef>
              <a:buNone/>
            </a:pPr>
            <a:r>
              <a:t/>
            </a:r>
            <a:endParaRPr sz="3600">
              <a:solidFill>
                <a:schemeClr val="lt1"/>
              </a:solidFill>
            </a:endParaRPr>
          </a:p>
        </p:txBody>
      </p:sp>
      <p:sp>
        <p:nvSpPr>
          <p:cNvPr id="115" name="Shape 115"/>
          <p:cNvSpPr txBox="1"/>
          <p:nvPr>
            <p:ph idx="1" type="body"/>
          </p:nvPr>
        </p:nvSpPr>
        <p:spPr>
          <a:xfrm>
            <a:off x="161600" y="1239075"/>
            <a:ext cx="4149900" cy="5415299"/>
          </a:xfrm>
          <a:prstGeom prst="rect">
            <a:avLst/>
          </a:prstGeom>
        </p:spPr>
        <p:txBody>
          <a:bodyPr anchorCtr="0" anchor="t" bIns="91425" lIns="91425" rIns="91425" tIns="91425">
            <a:noAutofit/>
          </a:bodyPr>
          <a:lstStyle/>
          <a:p>
            <a:pPr lvl="0">
              <a:spcBef>
                <a:spcPts val="0"/>
              </a:spcBef>
              <a:buNone/>
            </a:pPr>
            <a:r>
              <a:rPr lang="en" sz="1800" u="sng">
                <a:solidFill>
                  <a:schemeClr val="lt1"/>
                </a:solidFill>
              </a:rPr>
              <a:t>Where</a:t>
            </a:r>
            <a:r>
              <a:rPr lang="en" sz="1800">
                <a:solidFill>
                  <a:schemeClr val="lt1"/>
                </a:solidFill>
              </a:rPr>
              <a:t>: Cafeteria </a:t>
            </a:r>
          </a:p>
          <a:p>
            <a:pPr lvl="0">
              <a:spcBef>
                <a:spcPts val="0"/>
              </a:spcBef>
              <a:buNone/>
            </a:pPr>
            <a:r>
              <a:rPr lang="en" sz="1800" u="sng">
                <a:solidFill>
                  <a:schemeClr val="lt1"/>
                </a:solidFill>
              </a:rPr>
              <a:t>When</a:t>
            </a:r>
            <a:r>
              <a:rPr lang="en" sz="1800">
                <a:solidFill>
                  <a:schemeClr val="lt1"/>
                </a:solidFill>
              </a:rPr>
              <a:t>: Wednesday,  September 28th </a:t>
            </a:r>
          </a:p>
          <a:p>
            <a:pPr lvl="0">
              <a:spcBef>
                <a:spcPts val="0"/>
              </a:spcBef>
              <a:buNone/>
            </a:pPr>
            <a:r>
              <a:rPr lang="en" sz="1800">
                <a:solidFill>
                  <a:schemeClr val="lt1"/>
                </a:solidFill>
              </a:rPr>
              <a:t>*THIS IS  KEY CLUB SPONSORED EVENT*</a:t>
            </a:r>
          </a:p>
          <a:p>
            <a:pPr lvl="0">
              <a:spcBef>
                <a:spcPts val="0"/>
              </a:spcBef>
              <a:buNone/>
            </a:pPr>
            <a:r>
              <a:rPr lang="en" sz="1800">
                <a:solidFill>
                  <a:schemeClr val="lt1"/>
                </a:solidFill>
              </a:rPr>
              <a:t>Kids Against Hunger is a event sponsored by Key Club where we package food in boxes to send to countries in famine. It’s a lot of fun, and a great way to meet new people and get your Key Club sponsored event for the semester!</a:t>
            </a:r>
          </a:p>
          <a:p>
            <a:pPr lvl="0" rtl="0">
              <a:spcBef>
                <a:spcPts val="0"/>
              </a:spcBef>
              <a:buNone/>
            </a:pPr>
            <a:r>
              <a:t/>
            </a:r>
            <a:endParaRPr sz="1800"/>
          </a:p>
        </p:txBody>
      </p:sp>
      <p:sp>
        <p:nvSpPr>
          <p:cNvPr id="116" name="Shape 116"/>
          <p:cNvSpPr txBox="1"/>
          <p:nvPr/>
        </p:nvSpPr>
        <p:spPr>
          <a:xfrm>
            <a:off x="5761337" y="5499975"/>
            <a:ext cx="1380600" cy="294300"/>
          </a:xfrm>
          <a:prstGeom prst="rect">
            <a:avLst/>
          </a:prstGeom>
          <a:noFill/>
          <a:ln>
            <a:noFill/>
          </a:ln>
        </p:spPr>
        <p:txBody>
          <a:bodyPr anchorCtr="0" anchor="t" bIns="91425" lIns="91425" rIns="91425" tIns="91425">
            <a:noAutofit/>
          </a:bodyPr>
          <a:lstStyle/>
          <a:p>
            <a:pPr lvl="0" rtl="0" algn="ctr">
              <a:spcBef>
                <a:spcPts val="0"/>
              </a:spcBef>
              <a:buNone/>
            </a:pPr>
            <a:r>
              <a:t/>
            </a:r>
            <a:endParaRPr sz="2400">
              <a:solidFill>
                <a:schemeClr val="lt1"/>
              </a:solidFill>
              <a:latin typeface="Proxima Nova"/>
              <a:ea typeface="Proxima Nova"/>
              <a:cs typeface="Proxima Nova"/>
              <a:sym typeface="Proxima Nova"/>
            </a:endParaRPr>
          </a:p>
        </p:txBody>
      </p:sp>
      <p:sp>
        <p:nvSpPr>
          <p:cNvPr id="117" name="Shape 117"/>
          <p:cNvSpPr txBox="1"/>
          <p:nvPr/>
        </p:nvSpPr>
        <p:spPr>
          <a:xfrm>
            <a:off x="1425950" y="5499975"/>
            <a:ext cx="1471200" cy="294300"/>
          </a:xfrm>
          <a:prstGeom prst="rect">
            <a:avLst/>
          </a:prstGeom>
          <a:noFill/>
          <a:ln>
            <a:noFill/>
          </a:ln>
        </p:spPr>
        <p:txBody>
          <a:bodyPr anchorCtr="0" anchor="t" bIns="91425" lIns="91425" rIns="91425" tIns="91425">
            <a:noAutofit/>
          </a:bodyPr>
          <a:lstStyle/>
          <a:p>
            <a:pPr lvl="0" rtl="0">
              <a:spcBef>
                <a:spcPts val="0"/>
              </a:spcBef>
              <a:buNone/>
            </a:pPr>
            <a:r>
              <a:t/>
            </a:r>
            <a:endParaRPr sz="2400">
              <a:solidFill>
                <a:schemeClr val="lt1"/>
              </a:solidFill>
            </a:endParaRPr>
          </a:p>
        </p:txBody>
      </p:sp>
      <p:pic>
        <p:nvPicPr>
          <p:cNvPr descr="FullSizeRender (7).jpg" id="118" name="Shape 118"/>
          <p:cNvPicPr preferRelativeResize="0"/>
          <p:nvPr/>
        </p:nvPicPr>
        <p:blipFill>
          <a:blip r:embed="rId3">
            <a:alphaModFix/>
          </a:blip>
          <a:stretch>
            <a:fillRect/>
          </a:stretch>
        </p:blipFill>
        <p:spPr>
          <a:xfrm>
            <a:off x="4311600" y="2076675"/>
            <a:ext cx="4464075" cy="327054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